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11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12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9" r:id="rId54"/>
    <p:sldId id="306" r:id="rId55"/>
    <p:sldId id="307" r:id="rId56"/>
    <p:sldId id="308" r:id="rId57"/>
    <p:sldId id="313" r:id="rId58"/>
    <p:sldId id="314" r:id="rId59"/>
    <p:sldId id="315" r:id="rId60"/>
    <p:sldId id="323" r:id="rId61"/>
    <p:sldId id="316" r:id="rId62"/>
    <p:sldId id="317" r:id="rId63"/>
    <p:sldId id="318" r:id="rId64"/>
    <p:sldId id="319" r:id="rId65"/>
    <p:sldId id="325" r:id="rId66"/>
    <p:sldId id="320" r:id="rId67"/>
    <p:sldId id="322" r:id="rId68"/>
    <p:sldId id="324" r:id="rId69"/>
    <p:sldId id="321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8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4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9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9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2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1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5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4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1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4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D8FE-0DDB-4545-95D1-A3F3E267B21F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308C8-68B0-4457-B5D7-F7F65FD34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B5F4A-D329-4FBE-90A6-D7EDD6AB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242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Патологии органов желудочно-кишечного тракта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68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665041-DF1D-4C7C-8E8E-7F7FE9F62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12542"/>
            <a:ext cx="8750105" cy="66258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встречаемости и факторы риска опухолей ротовой полости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Опухоли ротовой полости составляю примерно 6-7% от всех встречаемых новообразований у собак и занимают 4 место по распространенности. У кошек опухоли ротовой полости составляют примерно 3% от всех встречаемых новообразований.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собак новообразования ротовой полости встречаются чаще чем у кошек, а у кобелей риски развития опухолей больше чем у сук. Кобели также более предрасположены к развитию злокачественных меланом ротовой полости и тонзиллярного плоскоклеточного рака.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Породы в группе риска: кокер-спаниели, немецкие овчарки, немецкие курцхаары, веймаранеры, золотистые ретриверы, миниатюрные пудели, чау-чау, боксеры и сеттер-гордоны.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Встречаемость опухолей (по убыванию): злокачественная меланома, плоскоклеточный рак и фибросаркома (в ряде исследований плоскоклеточный рак у собак встречается чаще чем меланома). К другим описанным опухолям относят: остеосаркому, хондросаркому, анапластическую карциному,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мультилобарную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остеохондросаркому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внутрикостную карциному,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миксосаркому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гемангиосаркому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лимфому,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мастоцитому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трансмиссивную венерическую саркому. У кошек на первом месте стоит плоскоклеточный рак, далее идет фибросаркома.</a:t>
            </a:r>
          </a:p>
        </p:txBody>
      </p:sp>
    </p:spTree>
    <p:extLst>
      <p:ext uri="{BB962C8B-B14F-4D97-AF65-F5344CB8AC3E}">
        <p14:creationId xmlns:p14="http://schemas.microsoft.com/office/powerpoint/2010/main" val="199289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5F06F1-1161-4194-9F75-09E34DC15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2" y="33895"/>
            <a:ext cx="3866783" cy="29492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B0A776-38EE-4AB7-AC69-60215C30F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845" y="33895"/>
            <a:ext cx="3866783" cy="28935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81A39D-10F3-4CA7-B017-062447284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72" y="3861911"/>
            <a:ext cx="3866782" cy="2913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DA25EE-4DAF-4B7C-935A-4EFBAA9DFE89}"/>
              </a:ext>
            </a:extLst>
          </p:cNvPr>
          <p:cNvSpPr txBox="1"/>
          <p:nvPr/>
        </p:nvSpPr>
        <p:spPr>
          <a:xfrm>
            <a:off x="114372" y="3017355"/>
            <a:ext cx="3866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Периферическая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одонтогенная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фиброма у собаки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5E2AAB-9CB7-45D7-AF15-220B822EDF27}"/>
              </a:ext>
            </a:extLst>
          </p:cNvPr>
          <p:cNvSpPr txBox="1"/>
          <p:nvPr/>
        </p:nvSpPr>
        <p:spPr>
          <a:xfrm>
            <a:off x="5162845" y="3017355"/>
            <a:ext cx="3866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Плоскоклеточный рак верхней челюсти у кошки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5635EA-1157-4530-BC85-3EDA74271988}"/>
              </a:ext>
            </a:extLst>
          </p:cNvPr>
          <p:cNvSpPr txBox="1"/>
          <p:nvPr/>
        </p:nvSpPr>
        <p:spPr>
          <a:xfrm>
            <a:off x="4572000" y="5051817"/>
            <a:ext cx="3866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Фибросаркома в области твердого неба у собаки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3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2401C8-855F-4031-AA5C-836F2456D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0" y="117742"/>
            <a:ext cx="8772692" cy="5854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CA2F9-080B-4015-93D6-ECBD9C679B93}"/>
              </a:ext>
            </a:extLst>
          </p:cNvPr>
          <p:cNvSpPr txBox="1"/>
          <p:nvPr/>
        </p:nvSpPr>
        <p:spPr>
          <a:xfrm>
            <a:off x="1546703" y="6082492"/>
            <a:ext cx="6028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Вирусный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папилломатоз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собаки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9C6A5-21EB-4FC5-BB19-BEA1EF2F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1DF51-60D9-4962-86B6-F6DF08B0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068963"/>
            <a:ext cx="7886700" cy="7890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Гистиоцитарная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саркома в области верхней челюсти у собаки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6E8D84-C68F-4B39-B073-426486C02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7190"/>
            <a:ext cx="7886700" cy="58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5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1AEB29-A34F-49B9-8516-0427FA8E6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40677"/>
            <a:ext cx="8693834" cy="6471138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Постановка диагноза у животных с опухолями ротовой полости</a:t>
            </a:r>
          </a:p>
          <a:p>
            <a:pPr marL="0" indent="0" algn="ctr" fontAlgn="base">
              <a:buNone/>
            </a:pP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Анамнез и клиническая картина</a:t>
            </a:r>
          </a:p>
          <a:p>
            <a:pPr marL="0" indent="0" algn="just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Большинство собак и кошек с новообразованиями ротовой полости поступают на прием к врачу по поводу опухоли, которую обнаружил владелец. Животные с более каудально расположенными опухолями могут поступать на прием к врачу по поводу затрудненного дыхания, глотания, саливации, кровотечения из ротовой полости, анорексии, потери веса, шейной лимфаденопатии и болезненности при открывании ротовой полости.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01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C6D27C-BD44-4DA9-8B13-6B92E9A0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54744"/>
            <a:ext cx="8792307" cy="6499273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Лечение опухолей ротовой полости</a:t>
            </a:r>
          </a:p>
          <a:p>
            <a:pPr marL="0" indent="0" algn="l" fontAlgn="base">
              <a:buNone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Основным способом локального лечения опухолей ротовой полости является хирургическая резекция и лучевая терапия. Хирургическая операция является эффективным и недорогим способом лечения. Объем хирургического вмешательства зависит от вида опухоли. За исключением ряда доброкачественных новообразований, в большинстве случаев в процесс вовлекается костная ткань, что делает необходимым для надежного контроля за опухолью проведение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максиллэктомии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мандибулэктомии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или других схожих операций (в большинстве случаев такие операции хорошо переносятся животными).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52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E3CEFB-BFC6-42C8-895C-BC05CE47A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26608"/>
            <a:ext cx="8778240" cy="652740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надежного контроля за опухолью (злокачественная меланома, фибросаркома, плоскоклеточный рак) рекомендовано проводить широкую резекцию новообразования (отступ от границ опухоли минимум 2 см). Реконструкция резецированного фрагмента нижней или верхней челюсти возможна, но редко необходима. Менее радикальные резекции возможны при удалении доброкачественных новообразований или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рострально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расположенным ПКР у собак. Объемные резекции в виде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гемимандибулэктомии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гемимаксиллэктомии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орбитэктомии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радикальной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максиллэктомии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необходимы для резекции объемных злокачественных новообразований, таких как фибросаркома или каудально расположенных новообразований. Несмотря на такие объемные резекции, косметический и функциональный результат остаются хорошими и большинство владельцев довольны своим выбором. Заметное функциональное нарушение могут вызывать резекции в виде билатеральной ростральной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мандибулэктомии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радикальной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максиллэктомии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3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5961D-3D32-49BE-AECB-AACCE28B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4FFA7-B709-437F-93BB-D3DE71E30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E52B7E-A965-4A38-AD30-84E170EE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55" y="365127"/>
            <a:ext cx="8526890" cy="61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D52-9BAA-4718-B643-D7FFE2CF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74912-5D54-4428-B0D7-D4B28D1FB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12D82A-A3A1-4888-BFAB-110E47707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23" y="0"/>
            <a:ext cx="7643153" cy="68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3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E83CF-771C-4685-8CEB-30AB7428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6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Инородные предметы в ротовой полости и глотке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D7AA6-F4E9-46BF-9689-8D097591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6435A7-DF64-4C48-93BE-10EB6A2B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04" y="1438817"/>
            <a:ext cx="7188591" cy="52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64703A-4400-4444-8407-94BE5D4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225083"/>
            <a:ext cx="8693834" cy="63867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План: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1. Тонзиллит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2. Опухоли ротовой полости у собак и кошек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3. Инородные предметы в ротовой полости и глотке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Крикофарингеальная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ахалазия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5. Инородные тела в пищеводе и желудке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6. Патологические расширения пищевода у собак: дивертикул и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мегаэзофагус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7. Инвагинация кишечника</a:t>
            </a:r>
          </a:p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8. Ректальный пролапс (выпадение прямой кишки)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67AD5C-D4A3-4007-8D1C-1E9B3F854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82880"/>
            <a:ext cx="8721969" cy="6485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Инородные тела в ротовой полости наиболее часто бывают у собак и кошек (булавки, иглы, кости, проволока и др.), у птиц из инородных тел в ротовой полости чаще встречаются нитки и волосы, которые охватывают язык. Острые инородные предметы вонзаются в язык, нёбо, дёсны и щеки; тупые предметы застревают между зубами и щеками, кольцевидные - на языке, охватывая его кольцом.</a:t>
            </a:r>
          </a:p>
        </p:txBody>
      </p:sp>
    </p:spTree>
    <p:extLst>
      <p:ext uri="{BB962C8B-B14F-4D97-AF65-F5344CB8AC3E}">
        <p14:creationId xmlns:p14="http://schemas.microsoft.com/office/powerpoint/2010/main" val="123021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17E864-77AD-4DD3-B5FD-575E0FA5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140677"/>
            <a:ext cx="8721969" cy="6036286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Анатомия языка у кошки такова, что самостоятельно выплюнуть или извлечь инородный предмет не могут.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C42EB3-CF7E-44E9-AE8B-D1DCC4DE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78" y="1360783"/>
            <a:ext cx="6991644" cy="52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7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AB09BE-FBAA-457D-9763-45FD0664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39151"/>
            <a:ext cx="8581292" cy="63726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При наличии инородных тел в ротовой полости замечается слюнотечение, иногда с примесью крови и частичек корма. Нередко из ротовой полости распространяется неприятный запах. Застрявшие между зубами твердые объемистые предметы препятствуют приему и пережевыванию корма. У собак и кошек нередко наблюдается возбуждение. Если ущемляется кольцевидным предметом язык, то он увеличивается в объеме и принимает красновато-синеватую окраску.</a:t>
            </a:r>
          </a:p>
          <a:p>
            <a:pPr marL="0" indent="0" algn="just">
              <a:buNone/>
            </a:pPr>
            <a:r>
              <a:rPr lang="ru-RU" dirty="0"/>
              <a:t>При инородных телах в глотке отмечаются слюнотечение, кашлевые и рвотные движения, затрудненное дыхание и глотание. В более легких случаях животное ведет себя беспокойно, вертит головой, засовывает лапу в пасть, трется мордой о пол или землю, при этом наблюдается обильное слюноотделение, позывы к рвоте, животное или сильно возбуждено, или может потерять сознание.</a:t>
            </a:r>
          </a:p>
        </p:txBody>
      </p:sp>
    </p:spTree>
    <p:extLst>
      <p:ext uri="{BB962C8B-B14F-4D97-AF65-F5344CB8AC3E}">
        <p14:creationId xmlns:p14="http://schemas.microsoft.com/office/powerpoint/2010/main" val="17473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4DF8D2-8A88-4F3E-B7B9-1089A8CD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68812"/>
            <a:ext cx="8736037" cy="64992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постановки диагноза требуется тщательный осмотр ротовой полости и глотки. С этой целью производят двустороннюю блокаду нижнечелюстных нервов или применяют миорелаксанты и нейроплегики. В отдельных случаях, особенно у мелких животных, используют рентгенографию.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ВНИМАНИЕ!!!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связи с тем, что симптомы заболевания сходны с симптомами бешенства и при отсутствии вакцинации у животного более года, ветеринарный врач вправе отказать в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2519916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A56054-3FB4-45D0-A839-0C914CB2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154745"/>
            <a:ext cx="8736037" cy="645707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Крикофарингеальная</a:t>
            </a:r>
            <a:r>
              <a:rPr lang="ru-RU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ахалазия</a:t>
            </a:r>
            <a:endParaRPr lang="ru-RU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­– это нарушение расслабления сфинктера преддверия пищевода (спазм и стеноз). Может возникать при нарушении расслабления мышц, асинхронного расслабления или сохраняющейся мышечной щели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халазия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Заболеванне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может быть врожденным или возникнуть в любом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138198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BA0DE7-1B90-44FA-8E85-43B8C1DF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225083"/>
            <a:ext cx="8609428" cy="5951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дисфагии: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гипертрофия, атрофия или фиброз мускулатуры;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любое препятствие иннервации мышц.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нарушении координации некоторое количество корма может проходить в пищевод, в то время как 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ахалазии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поступление корма в пищевод невозможно. Корм удерживается в глотке, вызывая асфиксию и позывы на рвоту.</a:t>
            </a:r>
          </a:p>
        </p:txBody>
      </p:sp>
    </p:spTree>
    <p:extLst>
      <p:ext uri="{BB962C8B-B14F-4D97-AF65-F5344CB8AC3E}">
        <p14:creationId xmlns:p14="http://schemas.microsoft.com/office/powerpoint/2010/main" val="2445295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584BDF-0A30-4CCA-9A18-A919083D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225082"/>
            <a:ext cx="8721969" cy="635859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симптомы: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позывы на рвоту и рвотные движения;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срыгивание корма;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вытекание жидкости из ноздрей или попадание ее в трахею (это приводит к аспирационной пневмонии и инфекции верхних дыхательных путей с кашлем, чиханием, выделениями из носа, повышением температуры и одышкой).</a:t>
            </a:r>
          </a:p>
        </p:txBody>
      </p:sp>
    </p:spTree>
    <p:extLst>
      <p:ext uri="{BB962C8B-B14F-4D97-AF65-F5344CB8AC3E}">
        <p14:creationId xmlns:p14="http://schemas.microsoft.com/office/powerpoint/2010/main" val="53454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DADF35-6ECA-4E60-9C75-B9CFE8269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96948"/>
            <a:ext cx="8346538" cy="59800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Диагностику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затрудняет наличие разных типов дисфагии, а одни лишь рентгеновские снимки не дают достаточной информации. Единственным удовлетворительным методом диагностики заболевания является использование корма в оболочке из бария и последующая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флюороскопия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для наблюдения процесса глотания. Таким способом обычно выявляют фактическую локализацию причины дефекта глотания и, в частности, дифференцируют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фарингеальную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крикофарингеальную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дисфункции.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09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4F2263-225A-4DB1-BB26-A644CBFF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69" y="4881491"/>
            <a:ext cx="8205861" cy="17737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Снимок сделан до начала проглатывания бария (задавался с помощью шприца). Среднее количество бария присутствует в ротовой полости (черные стрелки). Некоторое количество бария присутствует в проксимальном пищеводе из-за глотания (*). 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Аспирированный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барий также наблюдается в гортани (LA) и проксимальной трахеи. UES — верхний сфинктер пищевода.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рикофарингеальная ахалазия">
            <a:extLst>
              <a:ext uri="{FF2B5EF4-FFF2-40B4-BE49-F238E27FC236}">
                <a16:creationId xmlns:a16="http://schemas.microsoft.com/office/drawing/2014/main" id="{73236FD2-2C8C-4087-B6E1-EABB871D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9" y="0"/>
            <a:ext cx="8135818" cy="48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59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12CE5C-B6F1-4A73-B655-046986163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5022165"/>
            <a:ext cx="8707901" cy="17335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Дорсальная глоточная стенка (DP) сильно сужена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вентрально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из-за соединения с основанием языка (TB). Прохождение бария затрудненно из-за гипертрофированной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крикофарингеальнной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(перстнеглоточной) мышцы (черные стрелки). Верхний сфинктер пищевода (белая стрелка) пытается открыться в координации с глотательным движением, но диаметр просвета слишком узкий.</a:t>
            </a:r>
          </a:p>
        </p:txBody>
      </p:sp>
      <p:pic>
        <p:nvPicPr>
          <p:cNvPr id="4098" name="Picture 2" descr="Крикофарингеальная ахалазия">
            <a:extLst>
              <a:ext uri="{FF2B5EF4-FFF2-40B4-BE49-F238E27FC236}">
                <a16:creationId xmlns:a16="http://schemas.microsoft.com/office/drawing/2014/main" id="{92426ED8-2174-48DB-85FF-8321036B6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8" y="18339"/>
            <a:ext cx="8248065" cy="50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1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1A9F1-57AC-47FE-818A-8AA62D51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0235"/>
            <a:ext cx="7886700" cy="961603"/>
          </a:xfrm>
        </p:spPr>
        <p:txBody>
          <a:bodyPr/>
          <a:lstStyle/>
          <a:p>
            <a:pPr algn="ctr"/>
            <a:r>
              <a:rPr lang="ru-RU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Тонзиллит</a:t>
            </a:r>
            <a:endParaRPr lang="ru-RU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6CDEA-F108-4F90-8985-B4AE2F6A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61838"/>
            <a:ext cx="876417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воспаление миндалин.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477F5D-3F0D-40BC-9790-5BF6EC1D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03" y="1781374"/>
            <a:ext cx="7453194" cy="50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77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91EF56-E95F-4D2D-B8DD-8FB02C5F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68" y="5134927"/>
            <a:ext cx="8248064" cy="15906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того, как барий проходит через верхний сфинктер пищевода (UES) и акт глотания завершен, в ротовой полости остается небольшое количество бария.</a:t>
            </a:r>
          </a:p>
        </p:txBody>
      </p:sp>
      <p:pic>
        <p:nvPicPr>
          <p:cNvPr id="5122" name="Picture 2" descr="Крикофарингеальная ахалазия">
            <a:extLst>
              <a:ext uri="{FF2B5EF4-FFF2-40B4-BE49-F238E27FC236}">
                <a16:creationId xmlns:a16="http://schemas.microsoft.com/office/drawing/2014/main" id="{0DFDE1BA-AD60-49B9-AE8F-4278FA26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59" y="0"/>
            <a:ext cx="7586882" cy="51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4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80D17C-A69D-487C-AF34-78D30B8C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211014"/>
            <a:ext cx="8721969" cy="6386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крикофарингеальной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ахалазии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лечением является хирургический разрез мышц, позволяющий пищевому комку попасть в пищевод в результате сокращения мышц глотки.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Лечебное питание в данном случае — частое кормление небольшими порциями корма, мягкой или жидкой консистенции. Однако маловероятно, что это окажет хороший эффект при отсутствии другого лечения или при длительном лечении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511604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7F34C-0566-4073-895D-680822D8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63" y="168179"/>
            <a:ext cx="8374673" cy="1325563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Инородные тела в пищеводе и желудке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301F8-C19D-4CBC-A4D4-E612D308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C3FCF1E-F96F-45D0-BD96-C3FF3561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4" y="1493742"/>
            <a:ext cx="8571310" cy="51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4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84A39F-8A44-45CE-AA28-4D1A691C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82880"/>
            <a:ext cx="8820443" cy="64711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Диагностика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инородных тел в пищеводе заключается в сборе анамнеза, рентгеновском и УЗ исследовании. По данным анамнеза наблюдается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регургитация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непосредственно (через 1-3 минуты) после приема грубого корма. В некоторых случаях животное может потреблять жидкость в небольших количествах, тогда говорят о частичной обструкции пищевода. При частичной обструкции пищевода на 2-3 день может прекратиться способность дозировано принимать жидкость вследствие отека стенки пищевода. Для подтверждения диагноза выполняют рентгенографию в боковой проекции стоя, для того, что бы была возможность определить уровень свободной жидкости в брюшной полости. Если инородное тело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нерентгенконтрастно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тогда выполняют рентгенографию непосредственно после перорального введения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рентгенконтрастного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вещества (сульфата бария с кефиром).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43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04CB0A-952D-47EA-817F-1B1A1E3FF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" y="5728627"/>
            <a:ext cx="8475784" cy="1129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Боковая рентгенография грудной стенки у собаки в стоячем положении. Видно инородное тело, предстоящее диафрагме, свободной жидкости нет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C00A98C-017D-49EB-A169-1D78FB6D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77" y="119575"/>
            <a:ext cx="6495244" cy="54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3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D81497-3879-4CE5-BF6E-EF9C17270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96948"/>
            <a:ext cx="8736037" cy="64430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Извлечение инородного предмета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пищевода может проводиться путем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интраторакальной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эзофаготомии,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интраабдоминальной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гастротомии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с помощью гастроскопа с операционными функциями. Метод гастроскопии достаточно прост в использовании: после введения гастроскопа в пищевод, производится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фрагментирование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отломков инородного тела и удаление его по частям. Однако, высокая стоимость гастроскопа и комплектов манипуляторов пока не позволяет широко применять его в широкой ветеринарной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4176710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етеринарный гастроскоп - HW37 - Hunan Fude Technology - ветеринарный  видеогастроскоп / для небольших животных / для крупных животных">
            <a:extLst>
              <a:ext uri="{FF2B5EF4-FFF2-40B4-BE49-F238E27FC236}">
                <a16:creationId xmlns:a16="http://schemas.microsoft.com/office/drawing/2014/main" id="{D4E993D1-49AC-4677-A0F2-7880C977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63" y="75309"/>
            <a:ext cx="6541477" cy="66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74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D9D4B2-E8F3-448C-973E-8BAE1D62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253218"/>
            <a:ext cx="8764172" cy="64148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методик операции зависит от нескольких факторов: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инородное тело находится в пищеводе более 4 дней, если на рентгеновском снимке видна свободная жидкость в брюшной полости и имеется повышение общей температуры, то есть когда происходит перфорация пищевода выполняют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интраторакальную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эзофаготомию.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нет перфорации пищевода и прошло менее 3 дней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интраабдоминальную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гастротомию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операции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заключается в медикаментозной подготовке, вводный наркоз рекомендуют не выполнять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ксилазином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бы избежать рвотного рефлекса. Операционное поле готовят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предпупочной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области передней грудной стенки и в области 4-10 правого межреберья.</a:t>
            </a:r>
          </a:p>
        </p:txBody>
      </p:sp>
    </p:spTree>
    <p:extLst>
      <p:ext uri="{BB962C8B-B14F-4D97-AF65-F5344CB8AC3E}">
        <p14:creationId xmlns:p14="http://schemas.microsoft.com/office/powerpoint/2010/main" val="4252236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FCF0D4-73E5-47B5-9547-AC0FAA76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239150"/>
            <a:ext cx="8806376" cy="64148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Интраторакальная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эзофаготомия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интраторакальной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эзофаготомии заключается в оперативном доступе в грудную полость справа в районе 7 межреберья. Производят интубацию трахеи и подключают аппарат искусственной вентиляции легких. Выполняют разрез кожи, подкожной клетчатки, межреберных мышц и плевры. С помощью реберного расширителя раздвигают легкие, отводят в сторону долю легкого, обеспечивая тем самым доступ к пищеводу. После оценки размера и положения инородного предмета выполняют перпендикулярный разрез пищевода, одновременно удаляя содержимое пищевода с помощью хирургического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отсасывателя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Извлекают инородный предмет, после чего на стенку пищевода накладывают кишечный двухэтажный шов. Грудную стенку зашивают послойно, производят постановку вакуумного дренажа. Ежедневно, в течении 5 дней контролируют выделение жидкости из дренажа, дренаж снимают на 5 день после операции. Послеоперационная терапия по общепринятой методике.</a:t>
            </a:r>
          </a:p>
        </p:txBody>
      </p:sp>
    </p:spTree>
    <p:extLst>
      <p:ext uri="{BB962C8B-B14F-4D97-AF65-F5344CB8AC3E}">
        <p14:creationId xmlns:p14="http://schemas.microsoft.com/office/powerpoint/2010/main" val="2769856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DFD29E-FB6D-497F-91AA-4E1564139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68812"/>
            <a:ext cx="8792308" cy="64992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Интраабдоминальная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гастротомия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интраабдоминальной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гастротомии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заключается в оперативном доступе в брюшную полость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предпупочной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области. В операционную рану выводится желудок, после чего проводится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гастротомия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 длинной разреза 4-6 см ближе к кардиальной части. Одновременно ассистенты производят введение желудочного зонда в пищевод, в полость пищевода вливают 5-7 мл вазелинового масла. Хирург вводит руку в желудок, пальцами раскрывает кардиальный сфинктер и вводит пальцы в пищевод, пальпирует инородное тело. В то время, как ассистент подводит зонд к инородному телу с другой стороны и фиксирует его для предотвращения смещения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краниально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После такой фиксации хирург другой рукой с помощью зажима Алиса или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Кохера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 контролем руки производит удаление инородного тела через кардиальную часть и разрез стенки желудка. После этого хирург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пальпаторно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осматривает целостность стенки пищевода. Если наблюдается разрыв стенки, то вторым этапом операции будет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интраторакальное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ушивание разрыва пищевода. Если разрыва пищевода не обнаружено, приступают к завершению операции: ушиванию операционной раны стенки желудка, промыванию брюшной полости и ушиванию передней брюшной стенки. На 4 день после операции производится контрольная рентгенография или УЗИ для выявления свободной жидкости в брюшной и грудной полостях. Послеоперационная терапия по общепринятой 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гастротомии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методике.</a:t>
            </a:r>
          </a:p>
        </p:txBody>
      </p:sp>
    </p:spTree>
    <p:extLst>
      <p:ext uri="{BB962C8B-B14F-4D97-AF65-F5344CB8AC3E}">
        <p14:creationId xmlns:p14="http://schemas.microsoft.com/office/powerpoint/2010/main" val="231037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80286C-3C5A-47CC-AC36-0392638B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68812"/>
            <a:ext cx="8834510" cy="6541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Причины возникновения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Во-первых, воспаление миндалин крайне редко встречается в качестве самостоятельного заболевания. Тонзиллит обычно вторичен: он свидетельствует о каком-то воспалительном процессе в организме, или же развивается после механических травм горла. Хотя нельзя исключать переохлаждение. При любых болезнях, приводящих к частой и натужной рвоте или кашлю, также образуются многочисленные микроскопические травмы миндалин, которые приводят к обсеменению органов вторичной микрофлорой (с последующим развитием воспалительного процесса).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32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6B534-0241-415F-8DE1-2B7E2CB7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5" y="111908"/>
            <a:ext cx="8332470" cy="1646554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Патологические расширения пищевода у собак: дивертикул и </a:t>
            </a:r>
            <a:r>
              <a:rPr lang="ru-RU" sz="36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мегаэзофагус</a:t>
            </a:r>
            <a:endParaRPr lang="ru-RU" sz="3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04FE01-90FA-4C4E-89DA-025F2D52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34" y="1737361"/>
            <a:ext cx="7153932" cy="49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19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8695B6-91F2-4977-9DBE-62C761FB9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54744"/>
            <a:ext cx="8778240" cy="64992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Дивертикул пищевода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ограниченное мешкообразное, слепое выпячивание стенки пищевода (обычно выше места его закупорки, рубцового сужения, опухоли или на месте травмы мышечного слоя), сообщающееся с его просветом. При этом следует различать 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устье, шейку и дно дивертикула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В полости дивертикула скапливается его содержимое, которое разлагаясь, вызывает воспаление слизистой оболочки пищевода и способствует его дальнейшему расширению.</a:t>
            </a:r>
          </a:p>
        </p:txBody>
      </p:sp>
    </p:spTree>
    <p:extLst>
      <p:ext uri="{BB962C8B-B14F-4D97-AF65-F5344CB8AC3E}">
        <p14:creationId xmlns:p14="http://schemas.microsoft.com/office/powerpoint/2010/main" val="3376599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E085FD-C238-4D58-8A28-BCFD0EE2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1" y="182880"/>
            <a:ext cx="8736037" cy="64430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Мегаэзофагус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расширение всего пищевода и снижение его перистальтики вследствие его пареза, паралича, а также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мегаэзофагус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имеет врожденное, генетически обусловленное происхождение. У собак с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мегаэзофагусом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нижний сфинктер пищевода или закрыт, или отсутствует открывающий рефлекс и он поддерживает свой нормальный тонус, или открыт, если он потерял свой тонус.</a:t>
            </a:r>
          </a:p>
        </p:txBody>
      </p:sp>
    </p:spTree>
    <p:extLst>
      <p:ext uri="{BB962C8B-B14F-4D97-AF65-F5344CB8AC3E}">
        <p14:creationId xmlns:p14="http://schemas.microsoft.com/office/powerpoint/2010/main" val="67335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1AD3E7-E775-4DB2-A35F-9DFFE4CB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68812"/>
            <a:ext cx="8721969" cy="644300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дивертикулов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врожденные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(терьеры) редко. Возникают в результате врожденной слабости стенки пищевода или неполного разделения желудочно-кишечного и дыхательного трактов в период эмбрионального развития.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вызываются застоем корма в месте сужения или в месте застревания инородного тела.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выпячиваются все слои органа.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выпячивается только слизистая оболочка через дефект в мышечном слое стенки.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происхождению:</a:t>
            </a:r>
          </a:p>
          <a:p>
            <a:pPr lvl="1" algn="just"/>
            <a:r>
              <a:rPr lang="ru-RU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тракционные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- вследствие образования, например, рубца или спайки снаружи органа;</a:t>
            </a:r>
          </a:p>
          <a:p>
            <a:pPr lvl="1" algn="just"/>
            <a:r>
              <a:rPr lang="ru-RU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пульсионные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- образуются в результате повышенного давления изнутри на стенку органа;</a:t>
            </a:r>
          </a:p>
          <a:p>
            <a:pPr lvl="1" algn="just"/>
            <a:r>
              <a:rPr lang="ru-RU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тракционно-пульсионные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- вследствие воздействия на стенку пищевода снаружи и изнутри.</a:t>
            </a:r>
          </a:p>
        </p:txBody>
      </p:sp>
    </p:spTree>
    <p:extLst>
      <p:ext uri="{BB962C8B-B14F-4D97-AF65-F5344CB8AC3E}">
        <p14:creationId xmlns:p14="http://schemas.microsoft.com/office/powerpoint/2010/main" val="1791084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9AEBAB-2181-4275-B45C-F58F453D9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82880"/>
            <a:ext cx="8792307" cy="66751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Классификация </a:t>
            </a:r>
            <a:r>
              <a:rPr lang="ru-RU" sz="46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мегаэзофагуса</a:t>
            </a:r>
            <a:endParaRPr lang="ru-RU" sz="4200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sz="31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Мегаэзофагус</a:t>
            </a:r>
            <a:r>
              <a:rPr lang="ru-RU" sz="3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подразделяется клинически на: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1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сегментный</a:t>
            </a:r>
            <a:r>
              <a:rPr lang="ru-RU" sz="31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1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генерализованный</a:t>
            </a:r>
            <a:r>
              <a:rPr lang="ru-RU" sz="31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ru-RU" sz="31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причинам на: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1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врождённый </a:t>
            </a:r>
            <a:r>
              <a:rPr lang="ru-RU" sz="31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1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щенков и молодых собак </a:t>
            </a:r>
            <a:r>
              <a:rPr lang="ru-RU" sz="3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(приблизительно 1/3 случаев).</a:t>
            </a:r>
          </a:p>
          <a:p>
            <a:pPr marL="0" indent="0" algn="just">
              <a:buNone/>
            </a:pPr>
            <a:br>
              <a:rPr lang="ru-RU" sz="3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Врождённый </a:t>
            </a:r>
            <a:r>
              <a:rPr lang="ru-RU" sz="31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мегаэзофагус</a:t>
            </a:r>
            <a:r>
              <a:rPr lang="ru-RU" sz="3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щенков может касаться всего помёта и должен рассматриваться у различных пород (жесткошерстный фокстерьер, </a:t>
            </a:r>
            <a:r>
              <a:rPr lang="ru-RU" sz="31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цвергшнауцер</a:t>
            </a:r>
            <a:r>
              <a:rPr lang="ru-RU" sz="3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немецкая овчарка, немецкий дог, ирландский сеттер) в качестве наследственного заболевания. Из кошек наиболее подвержены сиамские и производные от них породы.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1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приобретённый </a:t>
            </a:r>
            <a:r>
              <a:rPr lang="ru-RU" sz="31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взрослых собак, </a:t>
            </a:r>
            <a:r>
              <a:rPr lang="ru-RU" sz="3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который часто имеет вторичную природу. Приобретённый </a:t>
            </a:r>
            <a:r>
              <a:rPr lang="ru-RU" sz="31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мегаэзофагус</a:t>
            </a:r>
            <a:r>
              <a:rPr lang="ru-RU" sz="3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который проявляется у собак всех возрастов, более всего у пожилых собак, носит большей частью характер идиопатического, но, возможно, и вторичного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230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F508989-B03C-4BBB-A5ED-FCE50622D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587045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4382108">
                  <a:extLst>
                    <a:ext uri="{9D8B030D-6E8A-4147-A177-3AD203B41FA5}">
                      <a16:colId xmlns:a16="http://schemas.microsoft.com/office/drawing/2014/main" val="3828246014"/>
                    </a:ext>
                  </a:extLst>
                </a:gridCol>
                <a:gridCol w="4761892">
                  <a:extLst>
                    <a:ext uri="{9D8B030D-6E8A-4147-A177-3AD203B41FA5}">
                      <a16:colId xmlns:a16="http://schemas.microsoft.com/office/drawing/2014/main" val="1019361395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причины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Состояние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63928"/>
                  </a:ext>
                </a:extLst>
              </a:tr>
              <a:tr h="350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 Идиопатический М.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8284"/>
                  </a:ext>
                </a:extLst>
              </a:tr>
              <a:tr h="4483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Вторичный (симптоматический М.):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259217"/>
                  </a:ext>
                </a:extLst>
              </a:tr>
              <a:tr h="8645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аутоиммунные воспалительные заболевания: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системная красная волчанка,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ганглиорадикулит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полиневрит;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92150"/>
                  </a:ext>
                </a:extLst>
              </a:tr>
              <a:tr h="6006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инфекции: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токсоплазмоз, чума плотоядных, столбняк;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728764"/>
                  </a:ext>
                </a:extLst>
              </a:tr>
              <a:tr h="8645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эндокринные заболевания: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гипотиреоз,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гипоадренокортицизм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(болезнь Аддисона);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94666"/>
                  </a:ext>
                </a:extLst>
              </a:tr>
              <a:tr h="6006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мышечные заболевания: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наследственная миопатия,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полимиозит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97042"/>
                  </a:ext>
                </a:extLst>
              </a:tr>
              <a:tr h="8645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токсические причины: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отравления свинцом, таллием, ингибиторами холинэстеразы, ботулизм;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65568"/>
                  </a:ext>
                </a:extLst>
              </a:tr>
              <a:tr h="1260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неврологические причины: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миастения псевдопаралитическая тяжёлая (также без слабости скелетных мышц), повреждения ствола мозга, полиневрит,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полирадикулоневрит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608334"/>
                  </a:ext>
                </a:extLst>
              </a:tr>
              <a:tr h="6536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причины: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эзофагит, медиастинит, тяжёлое истощение (кахексия)</a:t>
                      </a:r>
                    </a:p>
                  </a:txBody>
                  <a:tcPr marL="21001" marR="21001" marT="21001" marB="210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6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567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57ADB3-341C-438E-8C64-7508B9990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68812"/>
            <a:ext cx="8792308" cy="649927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FF0000"/>
                </a:solidFill>
              </a:rPr>
              <a:t>Клинические симптомы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sz="3000" dirty="0"/>
              <a:t>Клинические признаки, как при дивертикулах, так и при </a:t>
            </a:r>
            <a:r>
              <a:rPr lang="ru-RU" sz="3000" dirty="0" err="1"/>
              <a:t>мегаэзофагусе</a:t>
            </a:r>
            <a:r>
              <a:rPr lang="ru-RU" sz="3000" dirty="0"/>
              <a:t> сходны между собой.</a:t>
            </a:r>
          </a:p>
          <a:p>
            <a:pPr algn="just"/>
            <a:endParaRPr lang="ru-RU" sz="3000" dirty="0"/>
          </a:p>
          <a:p>
            <a:pPr marL="0" indent="0" algn="just">
              <a:buNone/>
            </a:pPr>
            <a:r>
              <a:rPr lang="ru-RU" sz="3000" dirty="0"/>
              <a:t>Распространенными симптомами, связанными с заболеваниями пищевода, являются затрудненное глотание, </a:t>
            </a:r>
            <a:r>
              <a:rPr lang="ru-RU" sz="3000" dirty="0" err="1"/>
              <a:t>регургитация</a:t>
            </a:r>
            <a:r>
              <a:rPr lang="ru-RU" sz="3000" dirty="0"/>
              <a:t> корма, усиленное слюноотделение.</a:t>
            </a:r>
          </a:p>
          <a:p>
            <a:pPr marL="0" indent="0" algn="just">
              <a:buNone/>
            </a:pPr>
            <a:r>
              <a:rPr lang="ru-RU" sz="3000" dirty="0"/>
              <a:t>В зависимости от болезни и ее продолжительности, животное может выглядеть вполне здоровым. Нарушения нарастают постепенно, причем владелец может не обратить внимание на такие начальные симптомы, как кашель после еды или рассматривать их как расстройство дыхания. При вторичном </a:t>
            </a:r>
            <a:r>
              <a:rPr lang="ru-RU" sz="3000" dirty="0" err="1"/>
              <a:t>мегаэзофагусе</a:t>
            </a:r>
            <a:r>
              <a:rPr lang="ru-RU" sz="3000" dirty="0"/>
              <a:t> дисфагия и </a:t>
            </a:r>
            <a:r>
              <a:rPr lang="ru-RU" sz="3000" dirty="0" err="1"/>
              <a:t>регургитация</a:t>
            </a:r>
            <a:r>
              <a:rPr lang="ru-RU" sz="3000" dirty="0"/>
              <a:t> отступают на второй план по сравнению с симптомами основного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521457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58DB88-1904-46CF-833F-767C39FF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68812"/>
            <a:ext cx="8651631" cy="64570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симптомы расширения пищевода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Регургитация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содержимого пищевода без усилий, что может происходить, как сразу после еды, так и в течение 12-ти часов до или после еды.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Потеря веса.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Полифагия.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Слабость.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Дегидратация.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Слабая минерализация скелета вследствие плохого питания.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Надувание шейного отдела пищевода синхронно с дыханием.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Повторная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ларинготрахеальная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аспирация ведет к рецидивирующей пневмонии.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9. Гнилостный запах изо рта результат застоя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неферментированного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корма, оставшегося в пищеводе.</a:t>
            </a:r>
          </a:p>
        </p:txBody>
      </p:sp>
    </p:spTree>
    <p:extLst>
      <p:ext uri="{BB962C8B-B14F-4D97-AF65-F5344CB8AC3E}">
        <p14:creationId xmlns:p14="http://schemas.microsoft.com/office/powerpoint/2010/main" val="12322021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75EED-FC8A-405D-B415-33F469B4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4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Диагностические исследования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AF2A0A6-19C2-4CFA-8E95-85E033C61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624427"/>
              </p:ext>
            </p:extLst>
          </p:nvPr>
        </p:nvGraphicFramePr>
        <p:xfrm>
          <a:off x="0" y="1505242"/>
          <a:ext cx="9144000" cy="3615397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301895416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610792345"/>
                    </a:ext>
                  </a:extLst>
                </a:gridCol>
              </a:tblGrid>
              <a:tr h="6760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исследования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44029"/>
                  </a:ext>
                </a:extLst>
              </a:tr>
              <a:tr h="12051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Рентгенография с контрастным веществом: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мл/кг бария +10 мл/кг воздуха;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83522"/>
                  </a:ext>
                </a:extLst>
              </a:tr>
              <a:tr h="17342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Рентгеноскопия: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пища с барием 8 г кормового продукта: крокеты + 7 мл/кг бария.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330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507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00398D-ECD2-4032-A042-2CB8B6D5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61" y="112542"/>
            <a:ext cx="8679976" cy="674545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лечение </a:t>
            </a:r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мегаэзофагуса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Проводят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миотомию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дистальных кольцевых мышц пищевода (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миотомия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Геллера). Эта операция не рекомендуется для молодых собак, так как она может способствовать рефлюкс-эзофагиту или инвагинации желудка в пищевод при уже существующем уменьшенном закрывающем тонусе нижнего сфинктера пищевода.</a:t>
            </a:r>
          </a:p>
          <a:p>
            <a:pPr marL="0" indent="0" algn="just">
              <a:buNone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Торакотомия слева в 9-м или 10-м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межреберном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промежутке. На краниальную долю легкого накладывают салфетку, смоченную в теплом физиологическом растворе, и смещают ее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краниально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. Затем разрезают плевру и осторожно отделяют пищевод от диафрагмы в районе пищеводного отверстия диафрагмы. После этого кардию можно медленно вытянуть на достаточное расстояние.</a:t>
            </a:r>
          </a:p>
          <a:p>
            <a:pPr marL="0" indent="0" algn="just">
              <a:buNone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Продольным разрезом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каудальнее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расширенного участка пищевода средостение и продольную мускулатуру пищевода рассекают до кардии. Малыми ножницами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Метценбаума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(с насечками на режущей кромке) осторожно разрезают круговой слой мышечной оболочки (циркулярную мускулатуру). При разведении в стороны волокон кругового слоя мышечной оболочки становится видна выступающая вперед слизистая оболочка.</a:t>
            </a:r>
          </a:p>
          <a:p>
            <a:pPr marL="0" indent="0" algn="just">
              <a:buNone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Кровотечение незначительное, его останавливают марлей, смоченной в теплом физиологическом растворе. В районе подслизистой основы и слизистой оболочки не допускается использование для остановки кровотечения методов коагуляции,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лигирования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, обкалывания или прошивания, поскольку это может вызвать некроз тканей.</a:t>
            </a:r>
          </a:p>
          <a:p>
            <a:pPr marL="0" indent="0" algn="just">
              <a:buNone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Пищевод и диафрагму соединяют и скрепляют несколькими узловыми стежками. Для этого диафрагму можно подшить к раздвинутым краям сделанного при проведении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миотомии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разреза в районе кардии. Пищевод подшивают таким образом, чтобы не допустить сужение пищеводного отверстия диафрагмы. Сильно расширенный пищевод можно «подобрать» в продольном направлении, тем самым сузив его, а затем подшить. При необходимости устанавливают отсасывающий дренаж (из-за опасности аспирации).</a:t>
            </a:r>
          </a:p>
          <a:p>
            <a:pPr marL="0" indent="0" algn="just">
              <a:buNone/>
            </a:pP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Последующее лечение. Отсасывающий дренаж удаляют после нормализации дыхания. Во время кормления в течение 4-х недель собака должна сидеть или стоять на задних лапах. Пищу необходимо давать несколько раз в день небольшими порциями. Она в течение первых дней после операции должна быть жидкой, а затем кашеобразной. Начиная примерно с 10-го дня собаке можно понемногу давать более твердую пищу.</a:t>
            </a:r>
          </a:p>
        </p:txBody>
      </p:sp>
    </p:spTree>
    <p:extLst>
      <p:ext uri="{BB962C8B-B14F-4D97-AF65-F5344CB8AC3E}">
        <p14:creationId xmlns:p14="http://schemas.microsoft.com/office/powerpoint/2010/main" val="92372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17F2F0-4896-452F-8A8B-15CDC8B7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68812"/>
            <a:ext cx="8792308" cy="32601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Очень часто к подобному исходу приводит зубной камень и прочие заболевания пародонта. В этом случае в ротовой полости образуется большое количество патогенной микрофлоры. В очень редких случаях может наблюдаться первичный аутоиммунный тонзиллит. Его иногда обнаруживают у представителей мелких пород собак, так как они являются генетически предрасположенными ко многим нарушениям.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к удалить зубной камень у собаки – 3 способа">
            <a:extLst>
              <a:ext uri="{FF2B5EF4-FFF2-40B4-BE49-F238E27FC236}">
                <a16:creationId xmlns:a16="http://schemas.microsoft.com/office/drawing/2014/main" id="{098FCD40-7CC9-47D1-B2FA-76E14740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5063"/>
            <a:ext cx="9144000" cy="31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730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608389-A30A-4094-BBD7-4C15DCA8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82880"/>
            <a:ext cx="8876713" cy="648520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лечение дивертикулов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Существуют три основных способа операций: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незначительных по объему дивертикулах операцию проводят по типу инвагинации. После оперативного доступа к пищеводу и наличия ограниченного одностороннего выпячивания слизистой оболочки последнее вправляют в просвет пищевода, не вскрывая его стенки. На образовавшуюся продольную поверхность накладывают 3-4 петлевидных шва, в поперечном направлении пищевода, прокалывая только адвентициальный и мышечный слои (по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Ламберу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Плахотину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Погруженная складка стенки пищевода в его просвете постепенно атрофируется и не препятствует прохождению корма по пищеводу.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тех случаях, когда дивертикул имеет большие размеры и его невозможно ушить, его рассекают. Желательно иссечь только адвентициально-мышечную часть стенки пищевода в виде эллипсовидного лоскута без вскрытия слизистой оболочки. Последнюю вправляют в просвет пищевода, а адвентициально-мышечную рану пищевода ушивают прерывистыми узловатыми швами.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ниже дивертикула имеется участок резкого сужения пищевода (обусловивший развитие дивертикула), длиной не более 3-4 см, вырезают полностью суженый участок органа и соединяют пищевод  «конец в конец» двухэтажным швом так же, как сшивают два конца кишки. В зоне операции пищевод подшивают к висцеральной фасции. К этому способу прибегают в крайних случаях.</a:t>
            </a:r>
          </a:p>
        </p:txBody>
      </p:sp>
    </p:spTree>
    <p:extLst>
      <p:ext uri="{BB962C8B-B14F-4D97-AF65-F5344CB8AC3E}">
        <p14:creationId xmlns:p14="http://schemas.microsoft.com/office/powerpoint/2010/main" val="16787871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2E6C64-B3D5-4BC6-89E4-97F9686C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96948"/>
            <a:ext cx="8736037" cy="64711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Швы на пищеводе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Закрытие пищевода лучше всего выполнять, используя двухэтажный простой узловатый шов. Этот способ придает большую прочность, лучшее совмещение тканей (без смятия краев путем осторожного их смыкания) и заживление, чем одноэтажный шов. Первый этаж швов соединяет слизистую и подслизистую оболочки, используя узлы, завязываемые внутри пищеводного просвета. Второй этаж швов соединяет мышцы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адвентицию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на нем узлы завязываются снаружи. Швы накладываются очень осторожно на расстоянии 2 мм друг от друга. Следует избегать непрерывных швов, поскольку они не обеспечивают той же степени заживления и приводят к менее удовлетворительному смыканию тканей.</a:t>
            </a:r>
          </a:p>
        </p:txBody>
      </p:sp>
    </p:spTree>
    <p:extLst>
      <p:ext uri="{BB962C8B-B14F-4D97-AF65-F5344CB8AC3E}">
        <p14:creationId xmlns:p14="http://schemas.microsoft.com/office/powerpoint/2010/main" val="17208598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B2608-9238-4FE4-850C-82A49413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Острое расширение желудка и заворот желудка у собак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4E9D29-75C9-4FD2-8742-C509C1D2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825625"/>
            <a:ext cx="848281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 патологические состояния, характерные для крупных и, реже, средних собак.</a:t>
            </a:r>
          </a:p>
        </p:txBody>
      </p:sp>
      <p:pic>
        <p:nvPicPr>
          <p:cNvPr id="3074" name="Picture 2" descr="Заворот желудка">
            <a:extLst>
              <a:ext uri="{FF2B5EF4-FFF2-40B4-BE49-F238E27FC236}">
                <a16:creationId xmlns:a16="http://schemas.microsoft.com/office/drawing/2014/main" id="{F0C854A0-2191-4F32-9723-455EF69E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9" y="2739224"/>
            <a:ext cx="7657221" cy="400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36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799FF-A999-4065-9FB6-790C1BB6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22004-E68F-45F9-B36E-A97A9E5A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1B4A82-CD35-4D70-A1B9-9D35EC49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70"/>
            <a:ext cx="9144000" cy="66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202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25A183-40E0-4302-83D2-914ABCC6D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1" y="211015"/>
            <a:ext cx="8764173" cy="63163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развития острого расширения и заворота желудка у собак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правило, основной причиной развития этих состояний является нарушение координации между сигналами, которые поступают к желудку от симпатической и парасимпатической ветвей вегетативной нервной системы, а вот вызывают эту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дискоординацию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самые разные причины: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перераздражения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слизистой оболочки различных отделов желудка,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перерастяжение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стенок желудка при съедании избыточной порции корма, заглатывании воздуха при поедании корма или при развитии бродильных процессов в желудке, воздействие стресс-факторов, спазм сфинктера между желудком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двенадцитиперстной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кишкой из-за панкреатитов и холециститов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8227963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66AB0F-ED78-414C-B525-CBFB1807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68812"/>
            <a:ext cx="8834511" cy="651334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этих случаях вероятность развития острого расширения и заворота желудка резко возрастает: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резкой смене вида или консистенции корма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физических нагрузках (прогулки, прыжки, активное проявление радости) сразу после обильного кормления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кормлении кормом с разными фракциями (супы, мягкий корм с жесткими включениями, куски костей в каше)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использовании жестких непривычных для собаки лакомств сразу после кормления мягкими кормами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поедании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легкобродящих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углеводистых кормов (хлеб, жидкие каши)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хронических заболеваниях желудка, двенадцатиперстной кишки, желчного пузыря и поджелудочной железы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регулярных беспокойствах собаки во время или «вокруг» кормления (когда собаку ругают во время кормления, когда вокруг ругаются или ссорятся, когда кто-то посягает на миску собаки и т.п.)</a:t>
            </a:r>
          </a:p>
        </p:txBody>
      </p:sp>
    </p:spTree>
    <p:extLst>
      <p:ext uri="{BB962C8B-B14F-4D97-AF65-F5344CB8AC3E}">
        <p14:creationId xmlns:p14="http://schemas.microsoft.com/office/powerpoint/2010/main" val="4454782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D8CE60-BB19-4E5C-9ABC-A62DF950A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26609"/>
            <a:ext cx="8876714" cy="65836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1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Лечение острого расширения и заворота желудка</a:t>
            </a:r>
          </a:p>
          <a:p>
            <a:pPr algn="just"/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Попытки на ранних стадиях (в первые 1-2 часа) острого расширения желудка обойтись только зондированием редко приводят к полному успеху. Как правило, в ближайшее время (дни, недели) наблюдается рецидив острого расширения желудка или развитие его заворота.</a:t>
            </a:r>
          </a:p>
          <a:p>
            <a:pPr algn="just"/>
            <a:r>
              <a:rPr lang="ru-RU" sz="3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Основной способ лечения </a:t>
            </a: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острого расширения и заворота желудка – оперативный. Необходимый комплекс оперативного вмешательства разными авторами определяется по-разному, но обычно «минимальный набор» состоит из: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доступа в брюшную полость (лапаротомии),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разреза желудка (</a:t>
            </a:r>
            <a:r>
              <a:rPr lang="ru-RU" sz="3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гастротомии</a:t>
            </a: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удаления из желудка содержимого (</a:t>
            </a:r>
            <a:r>
              <a:rPr lang="ru-RU" sz="3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лаважа</a:t>
            </a: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полости желудка),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возврата желудка в анатомическое положение при завороте (</a:t>
            </a:r>
            <a:r>
              <a:rPr lang="ru-RU" sz="3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деторсии</a:t>
            </a: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желудка),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осмотра органов брюшной полости и устранение осложнений (ревизии брюшной полости и необходимых дополнительных манипуляций),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промывания операционной раны и удаления жидкости из брюшной полости (</a:t>
            </a:r>
            <a:r>
              <a:rPr lang="ru-RU" sz="3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лаважа</a:t>
            </a: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дренажа брюшной полости),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ушивания операционной раны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6620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D9A4E-662F-8ED4-F77F-EB7851DE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829"/>
            <a:ext cx="7886700" cy="952416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Инвагинация кишечника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6274B-56BB-07C0-C40F-DB7520640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нвагинация кишечника: возможные причины, симптомы, методы диагностики и  терапия">
            <a:extLst>
              <a:ext uri="{FF2B5EF4-FFF2-40B4-BE49-F238E27FC236}">
                <a16:creationId xmlns:a16="http://schemas.microsoft.com/office/drawing/2014/main" id="{D3B2161F-0335-4AEE-8CE5-EDAE31DA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9" y="1793788"/>
            <a:ext cx="8946782" cy="41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114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118526-761B-07B0-F72B-319122A0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26609"/>
            <a:ext cx="8848578" cy="65133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Инвагинация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вхождение одного сегмента кишечника в просвет прилегающего сегмента (телескопирование).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теории и на практике, инвагинация может отмечаться на любом участке кишечника, но 2/3 случаев инвагинации у кошек и собак составляет инвагинация в зоне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илеоцекального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соединения. Данный вид инвагинации может быть разделен на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типа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инверсия слепой кишки в ободочную, инверсия подвздошной кишки в ободочную, инверсия подвздошной кишки в слепую. Инвагинация с вовлечением подвздошной и ободочной кишки встречается чаще всего. Вторым местом, по частоте встречаемости инвагинации, является тощая кишка.</a:t>
            </a:r>
          </a:p>
        </p:txBody>
      </p:sp>
    </p:spTree>
    <p:extLst>
      <p:ext uri="{BB962C8B-B14F-4D97-AF65-F5344CB8AC3E}">
        <p14:creationId xmlns:p14="http://schemas.microsoft.com/office/powerpoint/2010/main" val="2300948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6F91A-0754-EC62-72AA-F60E44BD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180AA-34A0-58E8-18D1-9878B8F32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3DE3A0-65D7-871E-E622-BD0C52CC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6" y="33751"/>
            <a:ext cx="7671288" cy="68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6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03EFA6-1AB1-4750-BA81-D87C0CB55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239150"/>
            <a:ext cx="8693834" cy="6428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тонзиллита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Нарушения стула: запоры или поносы. А также изменение цвета фекалий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Повышенный метеоризм (вздутие кишечника)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Рвота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Появление неприятного запаха изо рта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температуры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Изменение поведения: вялость, апатия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Повышенный или пониженный аппетит</a:t>
            </a:r>
          </a:p>
        </p:txBody>
      </p:sp>
    </p:spTree>
    <p:extLst>
      <p:ext uri="{BB962C8B-B14F-4D97-AF65-F5344CB8AC3E}">
        <p14:creationId xmlns:p14="http://schemas.microsoft.com/office/powerpoint/2010/main" val="33637848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89D4C-FECF-15F6-1942-646843BE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CFEF9-D210-C3B8-4A79-F1245B66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6B71D3B-F1E3-B736-0A11-39B30558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3"/>
            <a:ext cx="9144000" cy="614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726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67587-42A0-0CF7-08F1-01134947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246"/>
            <a:ext cx="7886700" cy="6758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07C7F-16E3-C4F8-525F-B6E833819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1" y="858128"/>
            <a:ext cx="8848579" cy="58176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Инвагинация формируется при раздражении кишки, ведущему к ее гиперактивности и вхождению одного сегмента в прилегающий. Формирование инвагинации развивается по причине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негомогенности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стенки кишечника, вызываемого различными патологическими процессами, они нарушают локальную подвижность и гибкость.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После формирования инвагинации продольные и циркулярные сокращения нормального кишечника в прилегающей зоне вызывают ущемление кишечника и формирование складки. Вначале, инвагинация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вызывает частичную обструкцию кишечника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которая в дальнейшем может прогрессировать до полной. Сосуды вовлеченные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инвагинат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спадаются по причине повышенного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внутрипросветного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давления и изгиба, может происходить их отрыв. Стенка кишечника становится отечной,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ишемичной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набухшей. В просвет кишечника и серозную щель развивается просачивание крови, выпавший фибрин склеивает слои кишечника вместе и может способствовать развитию локализованного перитонита и некроза стенки кишечника. В конце концов, развивается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девитализация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вовлеченной стенки кишечника, с последующей контаминацией брюшной полости.</a:t>
            </a:r>
          </a:p>
        </p:txBody>
      </p:sp>
    </p:spTree>
    <p:extLst>
      <p:ext uri="{BB962C8B-B14F-4D97-AF65-F5344CB8AC3E}">
        <p14:creationId xmlns:p14="http://schemas.microsoft.com/office/powerpoint/2010/main" val="9139822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B972D-23F5-008B-92AB-1E4EA968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111"/>
            <a:ext cx="7886700" cy="6336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признаки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4C72BD-6823-9FA7-C2E9-FE8FC3369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14400"/>
            <a:ext cx="8806375" cy="57894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Тяжесть и тип клинических проявлений зависят от локализации инвагинации, ее полноты, степени нарушения кровотока и длительности обструкции кишечника. Характерными признаками, позволяющими заподозрить инвагинацию, служат скудная кровянистая диарея, рвота и боли в брюшной полости. Острое развитие инвагинации должно быть заподозрено у щенков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парвовирусным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энтеритом при внезапном ухудшении течения болезни или при длительном поносе на фоне выздоровления.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хронических случаях инвагинации, клинические проявления могут быть стерты. Часто отмечается перемежающаяся диарея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гипоальбуминемия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Инвагинация и паразитизм – две основные причины хронической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энтеропатии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потерей белка у собак младше 8-12 месячного возраста. Другие признаки могут включать общее угнетение, анорексию и истощение.</a:t>
            </a:r>
          </a:p>
        </p:txBody>
      </p:sp>
    </p:spTree>
    <p:extLst>
      <p:ext uri="{BB962C8B-B14F-4D97-AF65-F5344CB8AC3E}">
        <p14:creationId xmlns:p14="http://schemas.microsoft.com/office/powerpoint/2010/main" val="30035966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EC063-0029-8868-E57B-8415A166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5D1016-4D99-BA56-60D8-54F192C70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Тонкокишечная инвагинация у кошки | Vetera">
            <a:extLst>
              <a:ext uri="{FF2B5EF4-FFF2-40B4-BE49-F238E27FC236}">
                <a16:creationId xmlns:a16="http://schemas.microsoft.com/office/drawing/2014/main" id="{1ABB74AD-7B81-A40B-3CED-7296C00C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03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FAEE1-9001-D695-EDDE-451715A5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AF357-9E5F-9239-AB17-28A79C05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Инвагинация кишечника | Ветцентр Ноев Ковчег">
            <a:extLst>
              <a:ext uri="{FF2B5EF4-FFF2-40B4-BE49-F238E27FC236}">
                <a16:creationId xmlns:a16="http://schemas.microsoft.com/office/drawing/2014/main" id="{20F1B675-A18C-04F8-7809-18DADCB34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" y="1434905"/>
            <a:ext cx="9082134" cy="40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403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2C554-1BB2-350A-CE72-59021003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7)">
            <a:hlinkClick r:id="" action="ppaction://media"/>
            <a:extLst>
              <a:ext uri="{FF2B5EF4-FFF2-40B4-BE49-F238E27FC236}">
                <a16:creationId xmlns:a16="http://schemas.microsoft.com/office/drawing/2014/main" id="{73153461-4B19-F958-C5DE-EE20755E263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01980"/>
            <a:ext cx="9128078" cy="5167300"/>
          </a:xfrm>
        </p:spPr>
      </p:pic>
    </p:spTree>
    <p:extLst>
      <p:ext uri="{BB962C8B-B14F-4D97-AF65-F5344CB8AC3E}">
        <p14:creationId xmlns:p14="http://schemas.microsoft.com/office/powerpoint/2010/main" val="6333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6665CB-C67A-E4AE-BB03-FC59237EC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12542"/>
            <a:ext cx="8764172" cy="649927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хирургическом лечении, после диагностической лапаротомии и визуализации зоны поражения проводится попытка мануальной редукции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инвагината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при этом следует избегать избыточного натяжения, ввиду вероятности разрыва патологически измененного кишечника. В случае удачного расправления инвагинации – в дальнейшем проводится оценка жизнеспособности (витальности) пораженной области. При невозможности достичь мануальной редукции, при нарушении жизнеспособности расправленного кишечника, а также в случаях новообразований – проводится резекция измененной области, с последующим формированием кишечного анастомоза.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случае удачного мануального расправления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инвагината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следует рассмотреть фиксацию стенок кишечника между собой швами для предотвращения рецидивов (отмечаются до трети случаев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послеоперационно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без должной фиксации).</a:t>
            </a:r>
          </a:p>
        </p:txBody>
      </p:sp>
    </p:spTree>
    <p:extLst>
      <p:ext uri="{BB962C8B-B14F-4D97-AF65-F5344CB8AC3E}">
        <p14:creationId xmlns:p14="http://schemas.microsoft.com/office/powerpoint/2010/main" val="22099666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D7F34-EDB8-FBBE-35BD-22524A44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33ADD-8BD2-1779-8F0B-49C19DEB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812766"/>
            <a:ext cx="7886700" cy="52175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Интраоперационный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вид инвагинации у кошки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751404B-E293-A501-7513-6549250C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54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338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47E202C-6088-3525-53C8-2F6CA232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49" y="62132"/>
            <a:ext cx="5050302" cy="67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03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59733E-FA2C-FC66-E702-6064766C4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6" y="140677"/>
            <a:ext cx="4951829" cy="6583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Частота рецидива инвагинации довольно высока и составляет 27%. 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Энтеропликацию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проводят путем складчатого сшивания серозно-мышечных слоев двенадцатиперстной, тощей и подвздошной кишки.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Энтеропликация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эффективно предотвращает повторное возникновение инвагинации.</a:t>
            </a:r>
          </a:p>
        </p:txBody>
      </p:sp>
      <p:pic>
        <p:nvPicPr>
          <p:cNvPr id="5124" name="Picture 4" descr="Энтеропликация кишечника при инвагинации">
            <a:extLst>
              <a:ext uri="{FF2B5EF4-FFF2-40B4-BE49-F238E27FC236}">
                <a16:creationId xmlns:a16="http://schemas.microsoft.com/office/drawing/2014/main" id="{7C90464E-24CD-272B-395B-2F0BCA5A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89" y="689886"/>
            <a:ext cx="4262511" cy="54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2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5B3936-86EE-4CA8-A8B1-9DC17E29F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323557"/>
            <a:ext cx="8665699" cy="585340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</a:t>
            </a:r>
            <a:endParaRPr lang="ru-RU" b="1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Клинический осмотр и пальпация.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Сбор анализов: крови, мочи, кала, мазка из прямой кишки.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УЗИ органов брюшной полости.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некоторых случаях –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фгдс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7951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52DE9B-F4A9-A8C1-C99E-B7940467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68812"/>
            <a:ext cx="8834511" cy="648520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Прогноз инвагинации зависит от причин ее вызвавших, локализации, полноты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хроничности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процесса. Животные без оперативного лечения инвагинации могут как погибать в течение 3-4 дней, так и жить несколько месяцев. Ранняя смерть обычно отмечается при остро развившейся инвагинации с полной обструкцией кишечника и интоксикацией. Длительное время выживания отмечается при инвагинации дистальных отделов кишечника и при частичной обструкции на фоне адекватного обеспечения животного жидкостью и калориями. Прогнозы ухудшаются при перфорации кишечника и перитоните. В редких случаях отмечается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самовыздоровление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обычно при перестройке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инвагината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восстановлении проходимости кишечника.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оперативном лечении прогнозы благоприятные, при условии раннего вмешательства и адекватном поддерживающем лечении. При позднем хирургическом лечении и значительной по площади резекции кишечника – прогнозы от осторожных до неблагоприятных.</a:t>
            </a:r>
          </a:p>
        </p:txBody>
      </p:sp>
    </p:spTree>
    <p:extLst>
      <p:ext uri="{BB962C8B-B14F-4D97-AF65-F5344CB8AC3E}">
        <p14:creationId xmlns:p14="http://schemas.microsoft.com/office/powerpoint/2010/main" val="3851629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D4144-1743-D848-C40E-6CC2D70F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908"/>
            <a:ext cx="7886700" cy="1325563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Ректальный пролапс (выпадение прямой кишки)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6037B3-7659-C7DD-F27F-363603C96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Вправление прямой кишки для собак в ветеринарной клинике SQ-lap">
            <a:extLst>
              <a:ext uri="{FF2B5EF4-FFF2-40B4-BE49-F238E27FC236}">
                <a16:creationId xmlns:a16="http://schemas.microsoft.com/office/drawing/2014/main" id="{9ADF224D-35BF-D3A4-5314-5B217CF7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59" y="1505877"/>
            <a:ext cx="5090881" cy="51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195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EE9798-A797-32B4-097B-AF9D53EA3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96948"/>
            <a:ext cx="8792308" cy="64570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Выпадение прямой кишки (ректальный пролапс)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это патологическое состояние, при котором происходит выпячивание прямой кишки наружу из ануса.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Хотя этой патологии могут быть подвержены собаки любой породы, возраста и пола, однако в зоне риска, прежде всего, оказываются животные с острой или хронической вирусной инфекцией или глистной инвазией. Данная патология чаще отмечается у собак мелких пород (йоркширские терьеры, болонки, пекинесы, японские хины), молодые и пожилые животные страдают от выпадения прямой кишки чаще, нежели животные среднего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7768772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C4E9D3-2B89-7727-AFB2-B408221C1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82880"/>
            <a:ext cx="8778240" cy="64711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Ректальный пролапс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бывает неполным и полным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При неполном пролапсе небольшая часть слизистой прямой кишки собаки может выходить наружу во время дефекации, а затем постепенно возвращаться в исходное состояние. При полном пролапсе — массы тканей, выступающие из ануса, не возвращаются в пределы своих анатомических границ и при длительном (хроническом) ущемлении приобретают синюшный или даже черный оттенок из-за венозного застоя в них.</a:t>
            </a:r>
          </a:p>
        </p:txBody>
      </p:sp>
    </p:spTree>
    <p:extLst>
      <p:ext uri="{BB962C8B-B14F-4D97-AF65-F5344CB8AC3E}">
        <p14:creationId xmlns:p14="http://schemas.microsoft.com/office/powerpoint/2010/main" val="17923525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A0373F-7AA7-EE93-EADA-CBA7CC229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474"/>
            <a:ext cx="8820443" cy="65133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патологии, способные вести к заболеванию: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Паразиты кишечника;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Воспаление кишечника;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Инородные тела кишечника;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Инвагинация кишечника;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Патологические роды (тяжелые схватки,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дистоция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Мочекаменная болезнь и воспаление мочевого пузыря;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Запоры;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Слабость сфинктера ануса;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Болезни простаты;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Промежностная грыжа и чаще как следствие операции по ее коррекции;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Некоторые врожденные дефекты.</a:t>
            </a:r>
          </a:p>
        </p:txBody>
      </p:sp>
    </p:spTree>
    <p:extLst>
      <p:ext uri="{BB962C8B-B14F-4D97-AF65-F5344CB8AC3E}">
        <p14:creationId xmlns:p14="http://schemas.microsoft.com/office/powerpoint/2010/main" val="7118668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B45EE1-E377-538C-349D-31C5071E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96948"/>
            <a:ext cx="8764172" cy="64430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Мануальное (ручное) вправление с наложением кисетного шва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Данный метод лечения показан в острых случаях выпадения прямой кишки с минимальным отеком и повреждением мягки тканей. Животному под наркозом проводится обработка выпавшей прямой кишки различными растворами (солевые растворы, гель) для уменьшения объема и облегчения вправления. После ручного вправления, вокруг заднего прохода накладывается кисетный шов. Подбор его диаметра зависит от двух основных параметров: свободное прохождение каловых масс через отверстие; предотвращение повторного выпадения прямой кишки. Применение эпидуральной анестезии может облегчить вправление и снизить вероятность усиленных тенезмов со стороны кишечника. После наложения кисетного шва животному назначается диета с низким содержанием волокон.</a:t>
            </a:r>
          </a:p>
        </p:txBody>
      </p:sp>
    </p:spTree>
    <p:extLst>
      <p:ext uri="{BB962C8B-B14F-4D97-AF65-F5344CB8AC3E}">
        <p14:creationId xmlns:p14="http://schemas.microsoft.com/office/powerpoint/2010/main" val="34558077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246B07-F86C-BC67-6AF3-696FA043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1" y="154744"/>
            <a:ext cx="8834511" cy="64992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Ампутация выпавшего участка кишечника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Данный метод хирургического лечения применяется чаще в хронических случаях, когда либо невозможно добиться ручного вправления выпавшего участка, либо выпавший участок становится нежизнеспособным. При ампутации выпавшей прямой кишки, животному под наркозом удаляется нежизнеспособный участок кишечника с наложением анастомоза (соединения живых отрезков). После успешного проведения анастомоза, место операции вправляется в физиологическую локализацию и на анус накладывается кисетный шов (не всегда) на срок 1-2 дня, во избежание повторного выпадения. Кисетный шов снимается через положенное время; швы на самом кишечнике не удаляются. После ампутации животному могут назначаться некоторые слабительные.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3472374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83947-E38C-7D31-A7D6-392CD2B1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8E167-40FF-423B-8FCE-27360DB2F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1">
            <a:extLst>
              <a:ext uri="{FF2B5EF4-FFF2-40B4-BE49-F238E27FC236}">
                <a16:creationId xmlns:a16="http://schemas.microsoft.com/office/drawing/2014/main" id="{06E974D6-9885-3C97-CDE3-1E19226D3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91440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457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951FB4-36AB-E458-AB2A-96FCB1122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68812"/>
            <a:ext cx="8848578" cy="652741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хроническом выпадении прямой кишки или рецидиве необходимо выполнять полостную операцию, направленную на подшивание прямой кишки (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ректопексия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или ободочной кишки (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колопексия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к брюшине. </a:t>
            </a: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Колопексия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выполняется разрез по белой линии, ниже пупка. Захватывается ободочная кишка, незначительно подтягивается, не допуская чрезмерного натяжения, и подшивается в физиологичном положении к брюшной стенке. Выполняется послойное ушивание операционного доступа.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Ректопексия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выполняется разрез кожи, начиная немного впереди бедренного бугра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вентральнее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поясничной мускулатуры перпендикулярно к средней линии, рассекается брюшина. Зондом выводится прямая кишка, немного вытянув вперед, но не допуская чрезмерного натяжения, производится ее подшивание к брюшной стенке.</a:t>
            </a:r>
          </a:p>
        </p:txBody>
      </p:sp>
    </p:spTree>
    <p:extLst>
      <p:ext uri="{BB962C8B-B14F-4D97-AF65-F5344CB8AC3E}">
        <p14:creationId xmlns:p14="http://schemas.microsoft.com/office/powerpoint/2010/main" val="311445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04B876-62BA-499E-AA8C-BA2D00EA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211014"/>
            <a:ext cx="8637563" cy="638673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заключается в обнаружении основной причины заболевания. Как правило, используется курс антибиотиков, причем его продолжительность не должна быть меньше двух-трех недель. Если у собаки есть зубной камень, его обязательно нужно удалить. В некоторых случаях должны применяться обезболивающие средства, так как без них животное не сможет даже нормально принимать корм.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Важно помнить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что даже в сложных случаях полное удаление миндалин не рекомендуется. Очень важно оставить эти органы, так как без них нормальное функционирование иммунной системы невозможно.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Тонзиллэктомия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может стать необходимой, если существует плохая реакция на лечение, или если оно вообще не дает никакого видимого эффекта. Если терапия была не закончена, а курс антибиотиков преждевременно прерван, воспаление может перейти в хроническую форму, которую вылечить практически нереально.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3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A3EE06-7316-4DE3-9E38-7DC46214E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841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Опухоли ротовой полости у собак и кошек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Опухоли ротовой полости у собак и кошек: лечение, диагностика, фото">
            <a:extLst>
              <a:ext uri="{FF2B5EF4-FFF2-40B4-BE49-F238E27FC236}">
                <a16:creationId xmlns:a16="http://schemas.microsoft.com/office/drawing/2014/main" id="{E89D9561-D694-4602-B02F-C404425F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92358"/>
            <a:ext cx="7886701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33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5031</Words>
  <Application>Microsoft Office PowerPoint</Application>
  <PresentationFormat>Экран (4:3)</PresentationFormat>
  <Paragraphs>248</Paragraphs>
  <Slides>78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Тема Office</vt:lpstr>
      <vt:lpstr>Патологии органов желудочно-кишечного тракта</vt:lpstr>
      <vt:lpstr>Презентация PowerPoint</vt:lpstr>
      <vt:lpstr>Тонзиллит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Инородные предметы в ротовой полости и глотке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Инородные тела в пищеводе и желудке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Патологические расширения пищевода у собак: дивертикул и мегаэзофагус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Диагностические исследования</vt:lpstr>
      <vt:lpstr>Презентация PowerPoint</vt:lpstr>
      <vt:lpstr>Презентация PowerPoint</vt:lpstr>
      <vt:lpstr>Презентация PowerPoint</vt:lpstr>
      <vt:lpstr>Острое расширение желудка и заворот желудка у собак</vt:lpstr>
      <vt:lpstr>Презентация PowerPoint</vt:lpstr>
      <vt:lpstr>Презентация PowerPoint</vt:lpstr>
      <vt:lpstr>Презентация PowerPoint</vt:lpstr>
      <vt:lpstr>Презентация PowerPoint</vt:lpstr>
      <vt:lpstr>Инвагинация кишечника</vt:lpstr>
      <vt:lpstr>Презентация PowerPoint</vt:lpstr>
      <vt:lpstr>Презентация PowerPoint</vt:lpstr>
      <vt:lpstr>Презентация PowerPoint</vt:lpstr>
      <vt:lpstr>Этиология</vt:lpstr>
      <vt:lpstr>Клинические признаки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Ректальный пролапс (выпадение прямой кишки)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Патологии органов желудочно-кишечного тракта</dc:title>
  <dc:creator>Андрей Квочко</dc:creator>
  <cp:lastModifiedBy>Андрей Квочко</cp:lastModifiedBy>
  <cp:revision>54</cp:revision>
  <dcterms:created xsi:type="dcterms:W3CDTF">2022-04-23T09:46:54Z</dcterms:created>
  <dcterms:modified xsi:type="dcterms:W3CDTF">2022-05-02T12:21:24Z</dcterms:modified>
</cp:coreProperties>
</file>